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theme/themeOverride12.xml" ContentType="application/vnd.openxmlformats-officedocument.themeOverride+xml"/>
  <Override PartName="/ppt/theme/themeOverride30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heme/themeOverride39.xml" ContentType="application/vnd.openxmlformats-officedocument.themeOverride+xml"/>
  <Override PartName="/ppt/theme/themeOverride17.xml" ContentType="application/vnd.openxmlformats-officedocument.themeOverride+xml"/>
  <Override PartName="/ppt/theme/themeOverride28.xml" ContentType="application/vnd.openxmlformats-officedocument.themeOverride+xml"/>
  <Override PartName="/ppt/theme/themeOverride46.xml" ContentType="application/vnd.openxmlformats-officedocument.themeOverride+xml"/>
  <Override PartName="/ppt/theme/themeOverride24.xml" ContentType="application/vnd.openxmlformats-officedocument.themeOverride+xml"/>
  <Override PartName="/ppt/theme/themeOverride3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theme/themeOverride33.xml" ContentType="application/vnd.openxmlformats-officedocument.themeOverride+xml"/>
  <Override PartName="/ppt/theme/themeOverride4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theme/themeOverride20.xml" ContentType="application/vnd.openxmlformats-officedocument.themeOverride+xml"/>
  <Override PartName="/ppt/theme/themeOverride31.xml" ContentType="application/vnd.openxmlformats-officedocument.themeOverride+xml"/>
  <Default Extension="bin" ContentType="application/vnd.openxmlformats-officedocument.oleObject"/>
  <Override PartName="/ppt/theme/themeOverride4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Override29.xml" ContentType="application/vnd.openxmlformats-officedocument.themeOverride+xml"/>
  <Override PartName="/ppt/theme/themeOverride38.xml" ContentType="application/vnd.openxmlformats-officedocument.themeOverride+xml"/>
  <Override PartName="/ppt/theme/themeOverride47.xml" ContentType="application/vnd.openxmlformats-officedocument.themeOverride+xml"/>
  <Override PartName="/ppt/theme/themeOverride49.xml" ContentType="application/vnd.openxmlformats-officedocument.themeOverride+xml"/>
  <Override PartName="/ppt/slideLayouts/slideLayout10.xml" ContentType="application/vnd.openxmlformats-officedocument.presentationml.slideLayout+xml"/>
  <Override PartName="/ppt/theme/themeOverride18.xml" ContentType="application/vnd.openxmlformats-officedocument.themeOverride+xml"/>
  <Override PartName="/ppt/theme/themeOverride27.xml" ContentType="application/vnd.openxmlformats-officedocument.themeOverride+xml"/>
  <Default Extension="vml" ContentType="application/vnd.openxmlformats-officedocument.vmlDrawing"/>
  <Override PartName="/ppt/theme/themeOverride36.xml" ContentType="application/vnd.openxmlformats-officedocument.themeOverride+xml"/>
  <Override PartName="/ppt/theme/themeOverride45.xml" ContentType="application/vnd.openxmlformats-officedocument.themeOverride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theme/themeOverride34.xml" ContentType="application/vnd.openxmlformats-officedocument.themeOverride+xml"/>
  <Override PartName="/ppt/theme/themeOverride43.xml" ContentType="application/vnd.openxmlformats-officedocument.themeOverr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ppt/theme/themeOverride32.xml" ContentType="application/vnd.openxmlformats-officedocument.themeOverride+xml"/>
  <Override PartName="/ppt/theme/themeOverride41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theme/themeOverride50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ppt/theme/themeOverride48.xml" ContentType="application/vnd.openxmlformats-officedocument.themeOverride+xml"/>
  <Override PartName="/ppt/theme/themeOverride37.xml" ContentType="application/vnd.openxmlformats-officedocument.themeOverride+xml"/>
  <Override PartName="/ppt/theme/themeOverride15.xml" ContentType="application/vnd.openxmlformats-officedocument.themeOverride+xml"/>
  <Override PartName="/ppt/theme/themeOverride26.xml" ContentType="application/vnd.openxmlformats-officedocument.themeOverride+xml"/>
  <Override PartName="/ppt/theme/themeOverride4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503" r:id="rId2"/>
    <p:sldId id="727" r:id="rId3"/>
    <p:sldId id="784" r:id="rId4"/>
    <p:sldId id="785" r:id="rId5"/>
    <p:sldId id="828" r:id="rId6"/>
    <p:sldId id="786" r:id="rId7"/>
    <p:sldId id="787" r:id="rId8"/>
    <p:sldId id="788" r:id="rId9"/>
    <p:sldId id="789" r:id="rId10"/>
    <p:sldId id="790" r:id="rId11"/>
    <p:sldId id="791" r:id="rId12"/>
    <p:sldId id="829" r:id="rId13"/>
    <p:sldId id="792" r:id="rId14"/>
    <p:sldId id="793" r:id="rId15"/>
    <p:sldId id="794" r:id="rId16"/>
    <p:sldId id="830" r:id="rId17"/>
    <p:sldId id="795" r:id="rId18"/>
    <p:sldId id="831" r:id="rId19"/>
    <p:sldId id="796" r:id="rId20"/>
    <p:sldId id="832" r:id="rId21"/>
    <p:sldId id="797" r:id="rId22"/>
    <p:sldId id="833" r:id="rId23"/>
    <p:sldId id="798" r:id="rId24"/>
    <p:sldId id="834" r:id="rId25"/>
    <p:sldId id="799" r:id="rId26"/>
    <p:sldId id="800" r:id="rId27"/>
    <p:sldId id="801" r:id="rId28"/>
    <p:sldId id="836" r:id="rId29"/>
    <p:sldId id="837" r:id="rId30"/>
    <p:sldId id="844" r:id="rId31"/>
    <p:sldId id="845" r:id="rId32"/>
    <p:sldId id="838" r:id="rId33"/>
    <p:sldId id="839" r:id="rId34"/>
    <p:sldId id="840" r:id="rId35"/>
    <p:sldId id="841" r:id="rId36"/>
    <p:sldId id="842" r:id="rId37"/>
    <p:sldId id="843" r:id="rId38"/>
    <p:sldId id="835" r:id="rId39"/>
    <p:sldId id="813" r:id="rId40"/>
    <p:sldId id="814" r:id="rId41"/>
    <p:sldId id="815" r:id="rId42"/>
    <p:sldId id="816" r:id="rId43"/>
    <p:sldId id="819" r:id="rId44"/>
    <p:sldId id="820" r:id="rId45"/>
    <p:sldId id="821" r:id="rId46"/>
    <p:sldId id="822" r:id="rId47"/>
    <p:sldId id="823" r:id="rId48"/>
    <p:sldId id="824" r:id="rId49"/>
    <p:sldId id="825" r:id="rId50"/>
    <p:sldId id="826" r:id="rId51"/>
    <p:sldId id="817" r:id="rId52"/>
    <p:sldId id="669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6600"/>
    <a:srgbClr val="FF00FF"/>
    <a:srgbClr val="0000FF"/>
    <a:srgbClr val="FF0066"/>
    <a:srgbClr val="FF0000"/>
    <a:srgbClr val="003300"/>
    <a:srgbClr val="D68B1C"/>
    <a:srgbClr val="0033CC"/>
    <a:srgbClr val="66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0080" autoAdjust="0"/>
  </p:normalViewPr>
  <p:slideViewPr>
    <p:cSldViewPr>
      <p:cViewPr>
        <p:scale>
          <a:sx n="66" d="100"/>
          <a:sy n="6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016F2-B6ED-42E5-8E54-3C6B19592197}" type="datetimeFigureOut">
              <a:rPr lang="en-US" smtClean="0"/>
              <a:pPr/>
              <a:t>5/8/2020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5696F-DCF2-4690-8A98-9515D05694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54763-DEE3-4C80-8709-AD268736AE5C}" type="datetimeFigureOut">
              <a:rPr lang="en-US" smtClean="0"/>
              <a:pPr/>
              <a:t>5/8/2020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E3DC-0B46-48CA-85FC-1799844C021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541416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345230"/>
            <a:ext cx="6400800" cy="114086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926FC-FAB8-4478-8E26-54689FB51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5" y="274637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1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3.xml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5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6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34.x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36.x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3.xml"/><Relationship Id="rId4" Type="http://schemas.openxmlformats.org/officeDocument/2006/relationships/image" Target="../media/image11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4.xml"/><Relationship Id="rId4" Type="http://schemas.openxmlformats.org/officeDocument/2006/relationships/image" Target="../media/image1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5.xml"/><Relationship Id="rId4" Type="http://schemas.openxmlformats.org/officeDocument/2006/relationships/image" Target="../media/image1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7.xml"/><Relationship Id="rId4" Type="http://schemas.openxmlformats.org/officeDocument/2006/relationships/image" Target="../media/image14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8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9.xml"/><Relationship Id="rId4" Type="http://schemas.openxmlformats.org/officeDocument/2006/relationships/image" Target="../media/image16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71604" y="5000636"/>
            <a:ext cx="7000924" cy="121444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– </a:t>
            </a:r>
            <a:r>
              <a:rPr lang="en-US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r>
              <a:rPr lang="en-US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BOOLEAN ALGEBRA</a:t>
            </a:r>
            <a:endParaRPr lang="en-US" sz="4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28728" y="2284043"/>
            <a:ext cx="2643206" cy="859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Unit 1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500166" y="3165049"/>
            <a:ext cx="7429552" cy="1264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Computer Systems and Organisation (CSO) </a:t>
            </a:r>
            <a:endParaRPr kumimoji="0" lang="en-IN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28728" y="357166"/>
            <a:ext cx="4714908" cy="20002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XI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Computer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Science (083)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Board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: CBSE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222195"/>
            <a:ext cx="7000924" cy="6350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hangingPunct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357290" y="943745"/>
            <a:ext cx="7429552" cy="5699965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truth table for XY + Z is as follows: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Dec	X	Y	Z	XY	XY+Z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0	0	0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	0	0	1	0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	0	1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3	0	1	1	0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4	1	0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5	1	0	1	0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6	1	1	0	1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7	1	1	1	1	1</a:t>
            </a:r>
          </a:p>
          <a:p>
            <a:pPr eaLnBrk="1" hangingPunct="1">
              <a:buFont typeface="Wingdings" pitchFamily="2" charset="2"/>
              <a:buNone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85728"/>
            <a:ext cx="6900882" cy="77791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Tautology &amp; Fallacy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85918" y="2214554"/>
            <a:ext cx="6900882" cy="3913991"/>
          </a:xfrm>
        </p:spPr>
        <p:txBody>
          <a:bodyPr>
            <a:noAutofit/>
          </a:bodyPr>
          <a:lstStyle/>
          <a:p>
            <a:pPr algn="just" eaLnBrk="1" hangingPunct="1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If the output of Boolean expression is always True or 1 is called Tautology.</a:t>
            </a:r>
          </a:p>
          <a:p>
            <a:pPr algn="just" eaLnBrk="1" hangingPunct="1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 eaLnBrk="1" hangingPunct="1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If the output of Boolean expression is always False or 0 is called Fallacy.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56" y="3071810"/>
            <a:ext cx="6900882" cy="77791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Tautology &amp; Fallacy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22195"/>
            <a:ext cx="6786610" cy="77791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1857364"/>
            <a:ext cx="7400948" cy="4271181"/>
          </a:xfrm>
        </p:spPr>
        <p:txBody>
          <a:bodyPr>
            <a:noAutofit/>
          </a:bodyPr>
          <a:lstStyle/>
          <a:p>
            <a:pPr marL="1028700" indent="-571500"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Evaluate the following Boolean expression using Truth Table.</a:t>
            </a:r>
          </a:p>
          <a:p>
            <a:pPr marL="1028700" indent="-571500"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X’Y’+X’Y		(b) X’YZ’+XY’</a:t>
            </a:r>
          </a:p>
          <a:p>
            <a:pPr marL="1028700" indent="-571500"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(c) XY’(Z+YZ’)+Z’</a:t>
            </a:r>
          </a:p>
          <a:p>
            <a:pPr marL="1028700" indent="-571500" eaLnBrk="1" hangingPunct="1">
              <a:buFont typeface="Wingdings" pitchFamily="2" charset="2"/>
              <a:buNone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indent="-571500"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Verify that P+(PQ)’ is a Tautology.</a:t>
            </a:r>
          </a:p>
          <a:p>
            <a:pPr marL="1028700" indent="-571500"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Verify that (X+Y)’=X’Y’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222195"/>
            <a:ext cx="6572296" cy="77791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00166" y="2357430"/>
            <a:ext cx="7258072" cy="2628107"/>
          </a:xfrm>
        </p:spPr>
        <p:txBody>
          <a:bodyPr>
            <a:normAutofit/>
          </a:bodyPr>
          <a:lstStyle/>
          <a:p>
            <a:pPr algn="just" eaLnBrk="1" hangingPunct="1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Boolean Algebra applied in computers electronic circuits. These circuits perform Boolean operations and these are called logic circuits or logic gates.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85918" y="3000372"/>
            <a:ext cx="6929486" cy="77791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 Gate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222195"/>
            <a:ext cx="6929486" cy="77791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 Gate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00166" y="1443835"/>
            <a:ext cx="7286676" cy="5199875"/>
          </a:xfrm>
        </p:spPr>
        <p:txBody>
          <a:bodyPr>
            <a:noAutofit/>
          </a:bodyPr>
          <a:lstStyle/>
          <a:p>
            <a:pPr algn="just" eaLnBrk="1" hangingPunct="1">
              <a:buNone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 gate is an digital circuit which operates on one or more signals and produce single output. </a:t>
            </a:r>
          </a:p>
          <a:p>
            <a:pPr algn="just" eaLnBrk="1" hangingPunct="1">
              <a:buNone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Gates are digital circuits because the input and output signals are denoted by either 1(high voltage) or 0(low voltage).</a:t>
            </a:r>
          </a:p>
          <a:p>
            <a:pPr algn="just" eaLnBrk="1" hangingPunct="1">
              <a:buNone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three basic gates and are: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00232" y="5072074"/>
            <a:ext cx="33576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AND gate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572132" y="5072074"/>
            <a:ext cx="33576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OR gate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000232" y="6000768"/>
            <a:ext cx="33576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NOT gate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85918" y="3357562"/>
            <a:ext cx="6858049" cy="62387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gate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3" y="304801"/>
            <a:ext cx="6858049" cy="62387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gate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57290" y="1285860"/>
            <a:ext cx="7286676" cy="197645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AND gate is an electronic circuit that gives a high output (1) only if all its inputs are high.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gate takes two or more input signals and produce only one output signal.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429" name="Group 141"/>
          <p:cNvGraphicFramePr>
            <a:graphicFrameLocks noGrp="1"/>
          </p:cNvGraphicFramePr>
          <p:nvPr>
            <p:ph sz="half" idx="2"/>
          </p:nvPr>
        </p:nvGraphicFramePr>
        <p:xfrm>
          <a:off x="4429124" y="3500438"/>
          <a:ext cx="4214841" cy="301752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47727"/>
                <a:gridCol w="1443222"/>
                <a:gridCol w="1323892"/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B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Output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AB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pic>
        <p:nvPicPr>
          <p:cNvPr id="12425" name="Picture 137" descr="A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214818"/>
            <a:ext cx="3429000" cy="14049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3214686"/>
            <a:ext cx="6857992" cy="74611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OR gate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14546" y="2928934"/>
            <a:ext cx="5786478" cy="78581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 algn="ctr"/>
            <a:r>
              <a:rPr lang="en-I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428604"/>
            <a:ext cx="6857992" cy="74611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OR gate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57290" y="1285860"/>
            <a:ext cx="7358114" cy="2438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OR gate is an electronic circuit that gives a high output (1) if one or more of its inputs are high. </a:t>
            </a:r>
          </a:p>
          <a:p>
            <a:pPr algn="just" eaLnBrk="1" hangingPunct="1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gate also takes two or more input signals and produce only one output signal.</a:t>
            </a:r>
          </a:p>
          <a:p>
            <a:pPr algn="just" eaLnBrk="1" hangingPunct="1"/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 eaLnBrk="1" hangingPunct="1"/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374" name="Group 38"/>
          <p:cNvGraphicFramePr>
            <a:graphicFrameLocks noGrp="1"/>
          </p:cNvGraphicFramePr>
          <p:nvPr>
            <p:ph sz="half" idx="2"/>
          </p:nvPr>
        </p:nvGraphicFramePr>
        <p:xfrm>
          <a:off x="4286248" y="3643314"/>
          <a:ext cx="4357718" cy="30175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95903"/>
                <a:gridCol w="1493839"/>
                <a:gridCol w="1367976"/>
              </a:tblGrid>
              <a:tr h="766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B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Output A+B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4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4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4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40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pic>
        <p:nvPicPr>
          <p:cNvPr id="14371" name="Picture 35" descr="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429132"/>
            <a:ext cx="32766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94" y="3286124"/>
            <a:ext cx="6718318" cy="67784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smtClean="0">
                <a:solidFill>
                  <a:srgbClr val="660033"/>
                </a:solidFill>
              </a:rPr>
              <a:t>NOT gate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56" y="679450"/>
            <a:ext cx="6718318" cy="67784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smtClean="0">
                <a:solidFill>
                  <a:srgbClr val="660033"/>
                </a:solidFill>
              </a:rPr>
              <a:t>NOT gate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57290" y="1571612"/>
            <a:ext cx="7358114" cy="3427424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NOT gate is an electronic circuit that gives a high output (1) if its input is low . </a:t>
            </a:r>
          </a:p>
          <a:p>
            <a:pPr algn="just" eaLnBrk="1" hangingPunct="1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gate takes only one input signal and produce only one output signal.</a:t>
            </a:r>
          </a:p>
          <a:p>
            <a:pPr algn="just" eaLnBrk="1" hangingPunct="1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output of NOT gate is complement of its input.</a:t>
            </a:r>
          </a:p>
          <a:p>
            <a:pPr algn="just" eaLnBrk="1" hangingPunct="1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also called inverter.</a:t>
            </a:r>
          </a:p>
          <a:p>
            <a:pPr algn="just" eaLnBrk="1" hangingPunct="1"/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 eaLnBrk="1" hangingPunct="1"/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422" name="Group 38"/>
          <p:cNvGraphicFramePr>
            <a:graphicFrameLocks noGrp="1"/>
          </p:cNvGraphicFramePr>
          <p:nvPr>
            <p:ph sz="half" idx="2"/>
          </p:nvPr>
        </p:nvGraphicFramePr>
        <p:xfrm>
          <a:off x="5572132" y="4786322"/>
          <a:ext cx="3000396" cy="13716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67994"/>
                <a:gridCol w="1432402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Input 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Output 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pic>
        <p:nvPicPr>
          <p:cNvPr id="16418" name="Picture 34" descr="NO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143512"/>
            <a:ext cx="3810000" cy="143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Line 37"/>
          <p:cNvSpPr>
            <a:spLocks noChangeShapeType="1"/>
          </p:cNvSpPr>
          <p:nvPr/>
        </p:nvSpPr>
        <p:spPr bwMode="auto">
          <a:xfrm>
            <a:off x="8201052" y="4857760"/>
            <a:ext cx="2286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1500166" y="3143248"/>
            <a:ext cx="7358114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chemeClr val="bg1"/>
                </a:solidFill>
              </a:rPr>
              <a:t>PRACTICAL APPLICATIONS OF LOGIC GATES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https://qph.ec.quoracdn.net/main-qimg-b3d767751c74f3b0fde72699e154bcad-c?convert_to_webp=tr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1643050"/>
            <a:ext cx="4481506" cy="2990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3857620" y="1000108"/>
            <a:ext cx="165333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AND Gate</a:t>
            </a:r>
            <a:endParaRPr lang="en-IN" sz="2800" dirty="0">
              <a:solidFill>
                <a:schemeClr val="bg1"/>
              </a:solidFill>
            </a:endParaRPr>
          </a:p>
        </p:txBody>
      </p:sp>
      <p:sp>
        <p:nvSpPr>
          <p:cNvPr id="21508" name="Rectangle 7"/>
          <p:cNvSpPr>
            <a:spLocks noChangeArrowheads="1"/>
          </p:cNvSpPr>
          <p:nvPr/>
        </p:nvSpPr>
        <p:spPr bwMode="auto">
          <a:xfrm>
            <a:off x="1571604" y="4786322"/>
            <a:ext cx="734853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So </a:t>
            </a:r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going out of the house you set the "Alarm Switch" and if the burglar enters he will set the "Person switch", and </a:t>
            </a:r>
            <a:r>
              <a:rPr lang="en-IN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tada</a:t>
            </a:r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alarm will ring.</a:t>
            </a: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1214414" y="381000"/>
            <a:ext cx="7358114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chemeClr val="bg1"/>
                </a:solidFill>
              </a:rPr>
              <a:t>PRACTICAL APPLICATIONS OF LOGIC GATES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4143372" y="1285860"/>
            <a:ext cx="165333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AND Gate</a:t>
            </a:r>
            <a:endParaRPr lang="en-IN" sz="2800" dirty="0">
              <a:solidFill>
                <a:schemeClr val="bg1"/>
              </a:solidFill>
            </a:endParaRPr>
          </a:p>
        </p:txBody>
      </p:sp>
      <p:sp>
        <p:nvSpPr>
          <p:cNvPr id="22531" name="Rectangle 8"/>
          <p:cNvSpPr>
            <a:spLocks noChangeArrowheads="1"/>
          </p:cNvSpPr>
          <p:nvPr/>
        </p:nvSpPr>
        <p:spPr bwMode="auto">
          <a:xfrm>
            <a:off x="785786" y="381000"/>
            <a:ext cx="7715304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LOGIC GATES</a:t>
            </a:r>
          </a:p>
        </p:txBody>
      </p:sp>
      <p:sp>
        <p:nvSpPr>
          <p:cNvPr id="22532" name="Rectangle 9"/>
          <p:cNvSpPr>
            <a:spLocks noChangeArrowheads="1"/>
          </p:cNvSpPr>
          <p:nvPr/>
        </p:nvSpPr>
        <p:spPr bwMode="auto">
          <a:xfrm>
            <a:off x="1785918" y="2357430"/>
            <a:ext cx="700092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I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Electronic door will only open if it detects a person and the switch is set to unlocked. </a:t>
            </a:r>
          </a:p>
          <a:p>
            <a:pPr algn="just"/>
            <a:endParaRPr lang="en-I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ü"/>
            </a:pPr>
            <a:r>
              <a:rPr lang="en-IN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Microwave </a:t>
            </a:r>
            <a:r>
              <a:rPr lang="en-I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only start if the start button is pressed and the door close switch is closed.</a:t>
            </a:r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ChangeArrowheads="1"/>
          </p:cNvSpPr>
          <p:nvPr/>
        </p:nvSpPr>
        <p:spPr bwMode="auto">
          <a:xfrm>
            <a:off x="3786182" y="1071546"/>
            <a:ext cx="1416093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OR Gate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23556" name="Picture 2" descr="https://qph.ec.quoracdn.net/main-qimg-f45619cf36867bb8129b814455cfb4d6?convert_to_webp=tr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1785926"/>
            <a:ext cx="5162568" cy="3248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557" name="Rectangle 9"/>
          <p:cNvSpPr>
            <a:spLocks noChangeArrowheads="1"/>
          </p:cNvSpPr>
          <p:nvPr/>
        </p:nvSpPr>
        <p:spPr bwMode="auto">
          <a:xfrm>
            <a:off x="1357290" y="5286388"/>
            <a:ext cx="717711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You </a:t>
            </a:r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of course want your doorbell to ring when someone presses either the front door switch or the back door switch..(nice)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85786" y="381000"/>
            <a:ext cx="7715304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LOGIC GATES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ChangeArrowheads="1"/>
          </p:cNvSpPr>
          <p:nvPr/>
        </p:nvSpPr>
        <p:spPr bwMode="auto">
          <a:xfrm>
            <a:off x="4000496" y="1000108"/>
            <a:ext cx="1621405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Gate</a:t>
            </a:r>
            <a:endParaRPr lang="en-I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1714488"/>
            <a:ext cx="5553075" cy="3467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1428728" y="5334000"/>
            <a:ext cx="718187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temperature falls below 20c the Not gate will set on the central heating system (cool huh).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85786" y="381000"/>
            <a:ext cx="7715304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 OF LOGIC GATES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00232" y="3214686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NAND, NOR XOR, XNOR GATES</a:t>
            </a:r>
            <a:endParaRPr lang="en-I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285728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 Gate</a:t>
            </a:r>
            <a:endParaRPr lang="en-I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00232" y="1857364"/>
            <a:ext cx="65008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Known as a “universal” gate because ANY digital circuit can be implemented with NAND gates alone.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56" y="222195"/>
            <a:ext cx="6829444" cy="70647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800" b="1" dirty="0" smtClean="0">
                <a:solidFill>
                  <a:srgbClr val="FFFF00"/>
                </a:solidFill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500166" y="2000240"/>
            <a:ext cx="7115196" cy="3918803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by English Mathematician George Boole in between 1815 - 1864.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described as an algebra of logic or an algebra of two values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True or False.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term logic means a statement having binary decisions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True/Yes or False/No.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285728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 Gate</a:t>
            </a:r>
            <a:endParaRPr lang="en-I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90770" y="1757354"/>
            <a:ext cx="12330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54133" y="2605079"/>
            <a:ext cx="4106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54133" y="3662354"/>
            <a:ext cx="3978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378333" y="3138479"/>
            <a:ext cx="3802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643570" y="2214554"/>
            <a:ext cx="119135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Y  Z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0  0  1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0  1  1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1  0  1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1  1  0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5253054" y="2776534"/>
            <a:ext cx="16764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6400359" y="2214554"/>
            <a:ext cx="45719" cy="249080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97045" y="2452679"/>
            <a:ext cx="2590800" cy="1828800"/>
            <a:chOff x="816" y="1488"/>
            <a:chExt cx="1632" cy="1152"/>
          </a:xfrm>
        </p:grpSpPr>
        <p:sp>
          <p:nvSpPr>
            <p:cNvPr id="12" name="Arc 13"/>
            <p:cNvSpPr>
              <a:spLocks/>
            </p:cNvSpPr>
            <p:nvPr/>
          </p:nvSpPr>
          <p:spPr bwMode="auto">
            <a:xfrm>
              <a:off x="1392" y="1488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Arc 14"/>
            <p:cNvSpPr>
              <a:spLocks/>
            </p:cNvSpPr>
            <p:nvPr/>
          </p:nvSpPr>
          <p:spPr bwMode="auto">
            <a:xfrm flipV="1">
              <a:off x="1392" y="2064"/>
              <a:ext cx="576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H="1">
              <a:off x="1152" y="14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1152" y="2640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152" y="1488"/>
              <a:ext cx="0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>
              <a:off x="816" y="1728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816" y="2400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H="1">
              <a:off x="2112" y="2064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1968" y="2016"/>
              <a:ext cx="144" cy="14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1622433" y="4514842"/>
            <a:ext cx="214674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~(X &amp; Y)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nand(Z,X,Y)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285728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NAND Gate</a:t>
            </a:r>
            <a:endParaRPr lang="en-I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282" y="1927690"/>
            <a:ext cx="6043594" cy="3776839"/>
            <a:chOff x="384" y="1214"/>
            <a:chExt cx="3888" cy="23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84" y="1214"/>
              <a:ext cx="3093" cy="2332"/>
              <a:chOff x="384" y="1075"/>
              <a:chExt cx="3517" cy="2525"/>
            </a:xfrm>
          </p:grpSpPr>
          <p:sp>
            <p:nvSpPr>
              <p:cNvPr id="27" name="AutoShape 5"/>
              <p:cNvSpPr>
                <a:spLocks noChangeArrowheads="1"/>
              </p:cNvSpPr>
              <p:nvPr/>
            </p:nvSpPr>
            <p:spPr bwMode="auto">
              <a:xfrm>
                <a:off x="1132" y="1152"/>
                <a:ext cx="429" cy="365"/>
              </a:xfrm>
              <a:prstGeom prst="flowChartDelay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" name="Line 6"/>
              <p:cNvSpPr>
                <a:spLocks noChangeShapeType="1"/>
              </p:cNvSpPr>
              <p:nvPr/>
            </p:nvSpPr>
            <p:spPr bwMode="auto">
              <a:xfrm>
                <a:off x="783" y="1233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Line 7"/>
              <p:cNvSpPr>
                <a:spLocks noChangeShapeType="1"/>
              </p:cNvSpPr>
              <p:nvPr/>
            </p:nvSpPr>
            <p:spPr bwMode="auto">
              <a:xfrm>
                <a:off x="1644" y="1333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" name="Line 8"/>
              <p:cNvSpPr>
                <a:spLocks noChangeShapeType="1"/>
              </p:cNvSpPr>
              <p:nvPr/>
            </p:nvSpPr>
            <p:spPr bwMode="auto">
              <a:xfrm>
                <a:off x="783" y="1437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Oval 9"/>
              <p:cNvSpPr>
                <a:spLocks noChangeArrowheads="1"/>
              </p:cNvSpPr>
              <p:nvPr/>
            </p:nvSpPr>
            <p:spPr bwMode="auto">
              <a:xfrm>
                <a:off x="1561" y="1287"/>
                <a:ext cx="84" cy="9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4" name="Group 31"/>
              <p:cNvGrpSpPr>
                <a:grpSpLocks/>
              </p:cNvGrpSpPr>
              <p:nvPr/>
            </p:nvGrpSpPr>
            <p:grpSpPr bwMode="auto">
              <a:xfrm>
                <a:off x="419" y="1939"/>
                <a:ext cx="1209" cy="365"/>
                <a:chOff x="375" y="1363"/>
                <a:chExt cx="2227" cy="652"/>
              </a:xfrm>
            </p:grpSpPr>
            <p:sp>
              <p:nvSpPr>
                <p:cNvPr id="72" name="AutoShape 11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3" name="Line 12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4" name="Line 13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5" name="Line 14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6" name="Oval 15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1609" y="1939"/>
                <a:ext cx="1209" cy="365"/>
                <a:chOff x="375" y="1363"/>
                <a:chExt cx="2227" cy="652"/>
              </a:xfrm>
            </p:grpSpPr>
            <p:sp>
              <p:nvSpPr>
                <p:cNvPr id="67" name="AutoShape 17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8" name="Line 18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9" name="Line 19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1" name="Oval 21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758" y="2707"/>
                <a:ext cx="1209" cy="365"/>
                <a:chOff x="375" y="1363"/>
                <a:chExt cx="2227" cy="652"/>
              </a:xfrm>
            </p:grpSpPr>
            <p:sp>
              <p:nvSpPr>
                <p:cNvPr id="62" name="AutoShape 23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3" name="Line 24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4" name="Line 25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5" name="Line 26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6" name="Oval 27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7" name="Group 28"/>
              <p:cNvGrpSpPr>
                <a:grpSpLocks/>
              </p:cNvGrpSpPr>
              <p:nvPr/>
            </p:nvGrpSpPr>
            <p:grpSpPr bwMode="auto">
              <a:xfrm>
                <a:off x="768" y="3235"/>
                <a:ext cx="1209" cy="365"/>
                <a:chOff x="375" y="1363"/>
                <a:chExt cx="2227" cy="652"/>
              </a:xfrm>
            </p:grpSpPr>
            <p:sp>
              <p:nvSpPr>
                <p:cNvPr id="57" name="AutoShape 29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8" name="Line 30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9" name="Line 31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0" name="Line 32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1" name="Oval 33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8" name="Group 34"/>
              <p:cNvGrpSpPr>
                <a:grpSpLocks/>
              </p:cNvGrpSpPr>
              <p:nvPr/>
            </p:nvGrpSpPr>
            <p:grpSpPr bwMode="auto">
              <a:xfrm>
                <a:off x="1958" y="2976"/>
                <a:ext cx="1209" cy="365"/>
                <a:chOff x="375" y="1363"/>
                <a:chExt cx="2227" cy="652"/>
              </a:xfrm>
            </p:grpSpPr>
            <p:sp>
              <p:nvSpPr>
                <p:cNvPr id="52" name="AutoShape 35"/>
                <p:cNvSpPr>
                  <a:spLocks noChangeArrowheads="1"/>
                </p:cNvSpPr>
                <p:nvPr/>
              </p:nvSpPr>
              <p:spPr bwMode="auto">
                <a:xfrm>
                  <a:off x="1018" y="1363"/>
                  <a:ext cx="788" cy="652"/>
                </a:xfrm>
                <a:prstGeom prst="flowChartDelay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3" name="Line 36"/>
                <p:cNvSpPr>
                  <a:spLocks noChangeShapeType="1"/>
                </p:cNvSpPr>
                <p:nvPr/>
              </p:nvSpPr>
              <p:spPr bwMode="auto">
                <a:xfrm>
                  <a:off x="375" y="1507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4" name="Line 37"/>
                <p:cNvSpPr>
                  <a:spLocks noChangeShapeType="1"/>
                </p:cNvSpPr>
                <p:nvPr/>
              </p:nvSpPr>
              <p:spPr bwMode="auto">
                <a:xfrm>
                  <a:off x="1959" y="1686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5" name="Line 38"/>
                <p:cNvSpPr>
                  <a:spLocks noChangeShapeType="1"/>
                </p:cNvSpPr>
                <p:nvPr/>
              </p:nvSpPr>
              <p:spPr bwMode="auto">
                <a:xfrm>
                  <a:off x="375" y="1872"/>
                  <a:ext cx="6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I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56" name="Oval 39"/>
                <p:cNvSpPr>
                  <a:spLocks noChangeArrowheads="1"/>
                </p:cNvSpPr>
                <p:nvPr/>
              </p:nvSpPr>
              <p:spPr bwMode="auto">
                <a:xfrm>
                  <a:off x="1807" y="1605"/>
                  <a:ext cx="154" cy="16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7" name="Line 40"/>
              <p:cNvSpPr>
                <a:spLocks noChangeShapeType="1"/>
              </p:cNvSpPr>
              <p:nvPr/>
            </p:nvSpPr>
            <p:spPr bwMode="auto">
              <a:xfrm>
                <a:off x="773" y="1248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8" name="Line 41"/>
              <p:cNvSpPr>
                <a:spLocks noChangeShapeType="1"/>
              </p:cNvSpPr>
              <p:nvPr/>
            </p:nvSpPr>
            <p:spPr bwMode="auto">
              <a:xfrm>
                <a:off x="1609" y="2016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9" name="Line 42"/>
              <p:cNvSpPr>
                <a:spLocks noChangeShapeType="1"/>
              </p:cNvSpPr>
              <p:nvPr/>
            </p:nvSpPr>
            <p:spPr bwMode="auto">
              <a:xfrm>
                <a:off x="758" y="278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0" name="Line 43"/>
              <p:cNvSpPr>
                <a:spLocks noChangeShapeType="1"/>
              </p:cNvSpPr>
              <p:nvPr/>
            </p:nvSpPr>
            <p:spPr bwMode="auto">
              <a:xfrm>
                <a:off x="758" y="3312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1" name="Line 44"/>
              <p:cNvSpPr>
                <a:spLocks noChangeShapeType="1"/>
              </p:cNvSpPr>
              <p:nvPr/>
            </p:nvSpPr>
            <p:spPr bwMode="auto">
              <a:xfrm>
                <a:off x="409" y="1344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>
                <a:off x="409" y="2880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>
                <a:off x="409" y="3408"/>
                <a:ext cx="3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4" name="Line 47"/>
              <p:cNvSpPr>
                <a:spLocks noChangeShapeType="1"/>
              </p:cNvSpPr>
              <p:nvPr/>
            </p:nvSpPr>
            <p:spPr bwMode="auto">
              <a:xfrm>
                <a:off x="1958" y="2880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5" name="Line 48"/>
              <p:cNvSpPr>
                <a:spLocks noChangeShapeType="1"/>
              </p:cNvSpPr>
              <p:nvPr/>
            </p:nvSpPr>
            <p:spPr bwMode="auto">
              <a:xfrm>
                <a:off x="1958" y="3264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6" name="Text Box 49"/>
              <p:cNvSpPr txBox="1">
                <a:spLocks noChangeArrowheads="1"/>
              </p:cNvSpPr>
              <p:nvPr/>
            </p:nvSpPr>
            <p:spPr bwMode="auto">
              <a:xfrm>
                <a:off x="384" y="1152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</a:p>
            </p:txBody>
          </p:sp>
          <p:sp>
            <p:nvSpPr>
              <p:cNvPr id="47" name="Text Box 50"/>
              <p:cNvSpPr txBox="1">
                <a:spLocks noChangeArrowheads="1"/>
              </p:cNvSpPr>
              <p:nvPr/>
            </p:nvSpPr>
            <p:spPr bwMode="auto">
              <a:xfrm>
                <a:off x="384" y="2697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</a:p>
            </p:txBody>
          </p:sp>
          <p:sp>
            <p:nvSpPr>
              <p:cNvPr id="48" name="Text Box 51"/>
              <p:cNvSpPr txBox="1">
                <a:spLocks noChangeArrowheads="1"/>
              </p:cNvSpPr>
              <p:nvPr/>
            </p:nvSpPr>
            <p:spPr bwMode="auto">
              <a:xfrm>
                <a:off x="2271" y="1075"/>
                <a:ext cx="1630" cy="6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 = (X•X)’ </a:t>
                </a:r>
              </a:p>
              <a:p>
                <a:pPr>
                  <a:defRPr/>
                </a:pPr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= X’+X’ </a:t>
                </a:r>
              </a:p>
              <a:p>
                <a:pPr>
                  <a:defRPr/>
                </a:pPr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= X’</a:t>
                </a:r>
              </a:p>
            </p:txBody>
          </p:sp>
          <p:sp>
            <p:nvSpPr>
              <p:cNvPr id="49" name="Text Box 52"/>
              <p:cNvSpPr txBox="1">
                <a:spLocks noChangeArrowheads="1"/>
              </p:cNvSpPr>
              <p:nvPr/>
            </p:nvSpPr>
            <p:spPr bwMode="auto">
              <a:xfrm>
                <a:off x="384" y="1833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</a:p>
            </p:txBody>
          </p:sp>
          <p:sp>
            <p:nvSpPr>
              <p:cNvPr id="50" name="Text Box 53"/>
              <p:cNvSpPr txBox="1">
                <a:spLocks noChangeArrowheads="1"/>
              </p:cNvSpPr>
              <p:nvPr/>
            </p:nvSpPr>
            <p:spPr bwMode="auto">
              <a:xfrm>
                <a:off x="384" y="2025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</a:p>
            </p:txBody>
          </p:sp>
          <p:sp>
            <p:nvSpPr>
              <p:cNvPr id="51" name="Text Box 54"/>
              <p:cNvSpPr txBox="1">
                <a:spLocks noChangeArrowheads="1"/>
              </p:cNvSpPr>
              <p:nvPr/>
            </p:nvSpPr>
            <p:spPr bwMode="auto">
              <a:xfrm>
                <a:off x="384" y="3216"/>
                <a:ext cx="28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</a:p>
            </p:txBody>
          </p:sp>
        </p:grpSp>
        <p:sp>
          <p:nvSpPr>
            <p:cNvPr id="25" name="Text Box 55"/>
            <p:cNvSpPr txBox="1">
              <a:spLocks noChangeArrowheads="1"/>
            </p:cNvSpPr>
            <p:nvPr/>
          </p:nvSpPr>
          <p:spPr bwMode="auto">
            <a:xfrm>
              <a:off x="2353" y="1986"/>
              <a:ext cx="1636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= ((X•Y)’)’ 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(X’+Y’)’ 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X’’•Y’’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X•Y</a:t>
              </a:r>
            </a:p>
          </p:txBody>
        </p:sp>
        <p:sp>
          <p:nvSpPr>
            <p:cNvPr id="26" name="Text Box 56"/>
            <p:cNvSpPr txBox="1">
              <a:spLocks noChangeArrowheads="1"/>
            </p:cNvSpPr>
            <p:nvPr/>
          </p:nvSpPr>
          <p:spPr bwMode="auto">
            <a:xfrm>
              <a:off x="2640" y="2928"/>
              <a:ext cx="1632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= (X’•Y’)’ 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X’’+Y’’</a:t>
              </a:r>
            </a:p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= X+Y</a:t>
              </a:r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4929190" y="1919304"/>
            <a:ext cx="4024282" cy="3795712"/>
            <a:chOff x="3504" y="1209"/>
            <a:chExt cx="2544" cy="2295"/>
          </a:xfrm>
        </p:grpSpPr>
        <p:grpSp>
          <p:nvGrpSpPr>
            <p:cNvPr id="10" name="Group 58"/>
            <p:cNvGrpSpPr>
              <a:grpSpLocks/>
            </p:cNvGrpSpPr>
            <p:nvPr/>
          </p:nvGrpSpPr>
          <p:grpSpPr bwMode="auto">
            <a:xfrm>
              <a:off x="3535" y="1968"/>
              <a:ext cx="1063" cy="338"/>
              <a:chOff x="375" y="1363"/>
              <a:chExt cx="2227" cy="652"/>
            </a:xfrm>
          </p:grpSpPr>
          <p:sp>
            <p:nvSpPr>
              <p:cNvPr id="115" name="AutoShape 59"/>
              <p:cNvSpPr>
                <a:spLocks noChangeArrowheads="1"/>
              </p:cNvSpPr>
              <p:nvPr/>
            </p:nvSpPr>
            <p:spPr bwMode="auto">
              <a:xfrm>
                <a:off x="1018" y="1363"/>
                <a:ext cx="788" cy="652"/>
              </a:xfrm>
              <a:prstGeom prst="flowChartDelay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6" name="Line 60"/>
              <p:cNvSpPr>
                <a:spLocks noChangeShapeType="1"/>
              </p:cNvSpPr>
              <p:nvPr/>
            </p:nvSpPr>
            <p:spPr bwMode="auto">
              <a:xfrm>
                <a:off x="375" y="1507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7" name="Line 61"/>
              <p:cNvSpPr>
                <a:spLocks noChangeShapeType="1"/>
              </p:cNvSpPr>
              <p:nvPr/>
            </p:nvSpPr>
            <p:spPr bwMode="auto">
              <a:xfrm>
                <a:off x="1959" y="1686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8" name="Line 62"/>
              <p:cNvSpPr>
                <a:spLocks noChangeShapeType="1"/>
              </p:cNvSpPr>
              <p:nvPr/>
            </p:nvSpPr>
            <p:spPr bwMode="auto">
              <a:xfrm>
                <a:off x="375" y="1872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9" name="Oval 63"/>
              <p:cNvSpPr>
                <a:spLocks noChangeArrowheads="1"/>
              </p:cNvSpPr>
              <p:nvPr/>
            </p:nvSpPr>
            <p:spPr bwMode="auto">
              <a:xfrm>
                <a:off x="1807" y="1605"/>
                <a:ext cx="154" cy="16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1" name="Group 64"/>
            <p:cNvGrpSpPr>
              <a:grpSpLocks/>
            </p:cNvGrpSpPr>
            <p:nvPr/>
          </p:nvGrpSpPr>
          <p:grpSpPr bwMode="auto">
            <a:xfrm>
              <a:off x="4560" y="2927"/>
              <a:ext cx="1063" cy="338"/>
              <a:chOff x="375" y="1363"/>
              <a:chExt cx="2227" cy="652"/>
            </a:xfrm>
          </p:grpSpPr>
          <p:sp>
            <p:nvSpPr>
              <p:cNvPr id="110" name="AutoShape 65"/>
              <p:cNvSpPr>
                <a:spLocks noChangeArrowheads="1"/>
              </p:cNvSpPr>
              <p:nvPr/>
            </p:nvSpPr>
            <p:spPr bwMode="auto">
              <a:xfrm>
                <a:off x="1018" y="1363"/>
                <a:ext cx="788" cy="652"/>
              </a:xfrm>
              <a:prstGeom prst="flowChartDelay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1" name="Line 66"/>
              <p:cNvSpPr>
                <a:spLocks noChangeShapeType="1"/>
              </p:cNvSpPr>
              <p:nvPr/>
            </p:nvSpPr>
            <p:spPr bwMode="auto">
              <a:xfrm>
                <a:off x="375" y="1507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2" name="Line 67"/>
              <p:cNvSpPr>
                <a:spLocks noChangeShapeType="1"/>
              </p:cNvSpPr>
              <p:nvPr/>
            </p:nvSpPr>
            <p:spPr bwMode="auto">
              <a:xfrm>
                <a:off x="1959" y="1686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3" name="Line 68"/>
              <p:cNvSpPr>
                <a:spLocks noChangeShapeType="1"/>
              </p:cNvSpPr>
              <p:nvPr/>
            </p:nvSpPr>
            <p:spPr bwMode="auto">
              <a:xfrm>
                <a:off x="375" y="1872"/>
                <a:ext cx="6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4" name="Oval 69"/>
              <p:cNvSpPr>
                <a:spLocks noChangeArrowheads="1"/>
              </p:cNvSpPr>
              <p:nvPr/>
            </p:nvSpPr>
            <p:spPr bwMode="auto">
              <a:xfrm>
                <a:off x="1807" y="1605"/>
                <a:ext cx="154" cy="16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80" name="Line 70"/>
            <p:cNvSpPr>
              <a:spLocks noChangeShapeType="1"/>
            </p:cNvSpPr>
            <p:nvPr/>
          </p:nvSpPr>
          <p:spPr bwMode="auto">
            <a:xfrm>
              <a:off x="4560" y="2838"/>
              <a:ext cx="0" cy="17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Line 71"/>
            <p:cNvSpPr>
              <a:spLocks noChangeShapeType="1"/>
            </p:cNvSpPr>
            <p:nvPr/>
          </p:nvSpPr>
          <p:spPr bwMode="auto">
            <a:xfrm>
              <a:off x="4560" y="3193"/>
              <a:ext cx="0" cy="1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 Box 72"/>
            <p:cNvSpPr txBox="1">
              <a:spLocks noChangeArrowheads="1"/>
            </p:cNvSpPr>
            <p:nvPr/>
          </p:nvSpPr>
          <p:spPr bwMode="auto">
            <a:xfrm>
              <a:off x="3504" y="1248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</a:p>
          </p:txBody>
        </p:sp>
        <p:sp>
          <p:nvSpPr>
            <p:cNvPr id="83" name="Text Box 73"/>
            <p:cNvSpPr txBox="1">
              <a:spLocks noChangeArrowheads="1"/>
            </p:cNvSpPr>
            <p:nvPr/>
          </p:nvSpPr>
          <p:spPr bwMode="auto">
            <a:xfrm>
              <a:off x="3504" y="2669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</a:p>
          </p:txBody>
        </p:sp>
        <p:sp>
          <p:nvSpPr>
            <p:cNvPr id="84" name="Text Box 74"/>
            <p:cNvSpPr txBox="1">
              <a:spLocks noChangeArrowheads="1"/>
            </p:cNvSpPr>
            <p:nvPr/>
          </p:nvSpPr>
          <p:spPr bwMode="auto">
            <a:xfrm>
              <a:off x="4320" y="1209"/>
              <a:ext cx="143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= X’</a:t>
              </a:r>
            </a:p>
          </p:txBody>
        </p:sp>
        <p:sp>
          <p:nvSpPr>
            <p:cNvPr id="85" name="Text Box 75"/>
            <p:cNvSpPr txBox="1">
              <a:spLocks noChangeArrowheads="1"/>
            </p:cNvSpPr>
            <p:nvPr/>
          </p:nvSpPr>
          <p:spPr bwMode="auto">
            <a:xfrm>
              <a:off x="3504" y="1870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</a:p>
          </p:txBody>
        </p:sp>
        <p:sp>
          <p:nvSpPr>
            <p:cNvPr id="86" name="Text Box 76"/>
            <p:cNvSpPr txBox="1">
              <a:spLocks noChangeArrowheads="1"/>
            </p:cNvSpPr>
            <p:nvPr/>
          </p:nvSpPr>
          <p:spPr bwMode="auto">
            <a:xfrm>
              <a:off x="3504" y="2048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</a:p>
          </p:txBody>
        </p:sp>
        <p:sp>
          <p:nvSpPr>
            <p:cNvPr id="87" name="Text Box 77"/>
            <p:cNvSpPr txBox="1">
              <a:spLocks noChangeArrowheads="1"/>
            </p:cNvSpPr>
            <p:nvPr/>
          </p:nvSpPr>
          <p:spPr bwMode="auto">
            <a:xfrm>
              <a:off x="3504" y="3149"/>
              <a:ext cx="253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</a:t>
              </a:r>
            </a:p>
          </p:txBody>
        </p:sp>
        <p:sp>
          <p:nvSpPr>
            <p:cNvPr id="88" name="Text Box 78"/>
            <p:cNvSpPr txBox="1">
              <a:spLocks noChangeArrowheads="1"/>
            </p:cNvSpPr>
            <p:nvPr/>
          </p:nvSpPr>
          <p:spPr bwMode="auto">
            <a:xfrm>
              <a:off x="5040" y="1929"/>
              <a:ext cx="528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X•Y</a:t>
              </a:r>
            </a:p>
          </p:txBody>
        </p:sp>
        <p:sp>
          <p:nvSpPr>
            <p:cNvPr id="89" name="Text Box 79"/>
            <p:cNvSpPr txBox="1">
              <a:spLocks noChangeArrowheads="1"/>
            </p:cNvSpPr>
            <p:nvPr/>
          </p:nvSpPr>
          <p:spPr bwMode="auto">
            <a:xfrm>
              <a:off x="5328" y="2880"/>
              <a:ext cx="720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 = X+Y</a:t>
              </a:r>
            </a:p>
          </p:txBody>
        </p:sp>
        <p:grpSp>
          <p:nvGrpSpPr>
            <p:cNvPr id="12" name="Group 80"/>
            <p:cNvGrpSpPr>
              <a:grpSpLocks/>
            </p:cNvGrpSpPr>
            <p:nvPr/>
          </p:nvGrpSpPr>
          <p:grpSpPr bwMode="auto">
            <a:xfrm>
              <a:off x="3526" y="1255"/>
              <a:ext cx="1030" cy="336"/>
              <a:chOff x="3526" y="1255"/>
              <a:chExt cx="1030" cy="336"/>
            </a:xfrm>
          </p:grpSpPr>
          <p:sp>
            <p:nvSpPr>
              <p:cNvPr id="106" name="Line 81"/>
              <p:cNvSpPr>
                <a:spLocks noChangeShapeType="1"/>
              </p:cNvSpPr>
              <p:nvPr/>
            </p:nvSpPr>
            <p:spPr bwMode="auto">
              <a:xfrm>
                <a:off x="4249" y="141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7" name="Oval 82"/>
              <p:cNvSpPr>
                <a:spLocks noChangeArrowheads="1"/>
              </p:cNvSpPr>
              <p:nvPr/>
            </p:nvSpPr>
            <p:spPr bwMode="auto">
              <a:xfrm>
                <a:off x="4176" y="1373"/>
                <a:ext cx="7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8" name="Line 83"/>
              <p:cNvSpPr>
                <a:spLocks noChangeShapeType="1"/>
              </p:cNvSpPr>
              <p:nvPr/>
            </p:nvSpPr>
            <p:spPr bwMode="auto">
              <a:xfrm>
                <a:off x="3526" y="142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9" name="AutoShape 84"/>
              <p:cNvSpPr>
                <a:spLocks noChangeArrowheads="1"/>
              </p:cNvSpPr>
              <p:nvPr/>
            </p:nvSpPr>
            <p:spPr bwMode="auto">
              <a:xfrm rot="5400000">
                <a:off x="3840" y="1255"/>
                <a:ext cx="336" cy="336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" name="Group 85"/>
            <p:cNvGrpSpPr>
              <a:grpSpLocks/>
            </p:cNvGrpSpPr>
            <p:nvPr/>
          </p:nvGrpSpPr>
          <p:grpSpPr bwMode="auto">
            <a:xfrm>
              <a:off x="4320" y="1968"/>
              <a:ext cx="1030" cy="336"/>
              <a:chOff x="3526" y="1255"/>
              <a:chExt cx="1030" cy="336"/>
            </a:xfrm>
          </p:grpSpPr>
          <p:sp>
            <p:nvSpPr>
              <p:cNvPr id="102" name="Line 86"/>
              <p:cNvSpPr>
                <a:spLocks noChangeShapeType="1"/>
              </p:cNvSpPr>
              <p:nvPr/>
            </p:nvSpPr>
            <p:spPr bwMode="auto">
              <a:xfrm>
                <a:off x="4249" y="141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" name="Oval 87"/>
              <p:cNvSpPr>
                <a:spLocks noChangeArrowheads="1"/>
              </p:cNvSpPr>
              <p:nvPr/>
            </p:nvSpPr>
            <p:spPr bwMode="auto">
              <a:xfrm>
                <a:off x="4176" y="1373"/>
                <a:ext cx="7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" name="Line 88"/>
              <p:cNvSpPr>
                <a:spLocks noChangeShapeType="1"/>
              </p:cNvSpPr>
              <p:nvPr/>
            </p:nvSpPr>
            <p:spPr bwMode="auto">
              <a:xfrm>
                <a:off x="3526" y="142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" name="AutoShape 89"/>
              <p:cNvSpPr>
                <a:spLocks noChangeArrowheads="1"/>
              </p:cNvSpPr>
              <p:nvPr/>
            </p:nvSpPr>
            <p:spPr bwMode="auto">
              <a:xfrm rot="5400000">
                <a:off x="3840" y="1255"/>
                <a:ext cx="336" cy="336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4" name="Group 90"/>
            <p:cNvGrpSpPr>
              <a:grpSpLocks/>
            </p:cNvGrpSpPr>
            <p:nvPr/>
          </p:nvGrpSpPr>
          <p:grpSpPr bwMode="auto">
            <a:xfrm>
              <a:off x="3552" y="2688"/>
              <a:ext cx="1030" cy="336"/>
              <a:chOff x="3526" y="1255"/>
              <a:chExt cx="1030" cy="336"/>
            </a:xfrm>
          </p:grpSpPr>
          <p:sp>
            <p:nvSpPr>
              <p:cNvPr id="98" name="Line 91"/>
              <p:cNvSpPr>
                <a:spLocks noChangeShapeType="1"/>
              </p:cNvSpPr>
              <p:nvPr/>
            </p:nvSpPr>
            <p:spPr bwMode="auto">
              <a:xfrm>
                <a:off x="4249" y="141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9" name="Oval 92"/>
              <p:cNvSpPr>
                <a:spLocks noChangeArrowheads="1"/>
              </p:cNvSpPr>
              <p:nvPr/>
            </p:nvSpPr>
            <p:spPr bwMode="auto">
              <a:xfrm>
                <a:off x="4176" y="1373"/>
                <a:ext cx="7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0" name="Line 93"/>
              <p:cNvSpPr>
                <a:spLocks noChangeShapeType="1"/>
              </p:cNvSpPr>
              <p:nvPr/>
            </p:nvSpPr>
            <p:spPr bwMode="auto">
              <a:xfrm>
                <a:off x="3526" y="142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1" name="AutoShape 94"/>
              <p:cNvSpPr>
                <a:spLocks noChangeArrowheads="1"/>
              </p:cNvSpPr>
              <p:nvPr/>
            </p:nvSpPr>
            <p:spPr bwMode="auto">
              <a:xfrm rot="5400000">
                <a:off x="3840" y="1255"/>
                <a:ext cx="336" cy="336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5" name="Group 95"/>
            <p:cNvGrpSpPr>
              <a:grpSpLocks/>
            </p:cNvGrpSpPr>
            <p:nvPr/>
          </p:nvGrpSpPr>
          <p:grpSpPr bwMode="auto">
            <a:xfrm>
              <a:off x="3552" y="3168"/>
              <a:ext cx="1030" cy="336"/>
              <a:chOff x="3526" y="1255"/>
              <a:chExt cx="1030" cy="336"/>
            </a:xfrm>
          </p:grpSpPr>
          <p:sp>
            <p:nvSpPr>
              <p:cNvPr id="94" name="Line 96"/>
              <p:cNvSpPr>
                <a:spLocks noChangeShapeType="1"/>
              </p:cNvSpPr>
              <p:nvPr/>
            </p:nvSpPr>
            <p:spPr bwMode="auto">
              <a:xfrm>
                <a:off x="4249" y="141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5" name="Oval 97"/>
              <p:cNvSpPr>
                <a:spLocks noChangeArrowheads="1"/>
              </p:cNvSpPr>
              <p:nvPr/>
            </p:nvSpPr>
            <p:spPr bwMode="auto">
              <a:xfrm>
                <a:off x="4176" y="1373"/>
                <a:ext cx="7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6" name="Line 98"/>
              <p:cNvSpPr>
                <a:spLocks noChangeShapeType="1"/>
              </p:cNvSpPr>
              <p:nvPr/>
            </p:nvSpPr>
            <p:spPr bwMode="auto">
              <a:xfrm>
                <a:off x="3526" y="1425"/>
                <a:ext cx="3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7" name="AutoShape 99"/>
              <p:cNvSpPr>
                <a:spLocks noChangeArrowheads="1"/>
              </p:cNvSpPr>
              <p:nvPr/>
            </p:nvSpPr>
            <p:spPr bwMode="auto">
              <a:xfrm rot="5400000">
                <a:off x="3840" y="1255"/>
                <a:ext cx="336" cy="336"/>
              </a:xfrm>
              <a:prstGeom prst="triangle">
                <a:avLst>
                  <a:gd name="adj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143108" y="2928934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 Gate</a:t>
            </a:r>
            <a:endParaRPr lang="en-I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285728"/>
            <a:ext cx="6143668" cy="52322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 Gate</a:t>
            </a:r>
            <a:endParaRPr lang="en-I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Arc 3"/>
          <p:cNvSpPr>
            <a:spLocks/>
          </p:cNvSpPr>
          <p:nvPr/>
        </p:nvSpPr>
        <p:spPr bwMode="auto">
          <a:xfrm>
            <a:off x="3009921" y="2438400"/>
            <a:ext cx="1057275" cy="908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330"/>
              <a:gd name="T1" fmla="*/ 0 h 21600"/>
              <a:gd name="T2" fmla="*/ 20330 w 20330"/>
              <a:gd name="T3" fmla="*/ 14302 h 21600"/>
              <a:gd name="T4" fmla="*/ 0 w 2033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30" h="21600" fill="none" extrusionOk="0">
                <a:moveTo>
                  <a:pt x="-1" y="0"/>
                </a:moveTo>
                <a:cubicBezTo>
                  <a:pt x="9115" y="0"/>
                  <a:pt x="17249" y="5722"/>
                  <a:pt x="20329" y="14302"/>
                </a:cubicBezTo>
              </a:path>
              <a:path w="20330" h="21600" stroke="0" extrusionOk="0">
                <a:moveTo>
                  <a:pt x="-1" y="0"/>
                </a:moveTo>
                <a:cubicBezTo>
                  <a:pt x="9115" y="0"/>
                  <a:pt x="17249" y="5722"/>
                  <a:pt x="20329" y="1430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Arc 4"/>
          <p:cNvSpPr>
            <a:spLocks/>
          </p:cNvSpPr>
          <p:nvPr/>
        </p:nvSpPr>
        <p:spPr bwMode="auto">
          <a:xfrm flipV="1">
            <a:off x="3009921" y="2735263"/>
            <a:ext cx="1057275" cy="908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330"/>
              <a:gd name="T1" fmla="*/ 0 h 21600"/>
              <a:gd name="T2" fmla="*/ 20330 w 20330"/>
              <a:gd name="T3" fmla="*/ 14302 h 21600"/>
              <a:gd name="T4" fmla="*/ 0 w 2033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30" h="21600" fill="none" extrusionOk="0">
                <a:moveTo>
                  <a:pt x="-1" y="0"/>
                </a:moveTo>
                <a:cubicBezTo>
                  <a:pt x="9115" y="0"/>
                  <a:pt x="17249" y="5722"/>
                  <a:pt x="20329" y="14302"/>
                </a:cubicBezTo>
              </a:path>
              <a:path w="20330" h="21600" stroke="0" extrusionOk="0">
                <a:moveTo>
                  <a:pt x="-1" y="0"/>
                </a:moveTo>
                <a:cubicBezTo>
                  <a:pt x="9115" y="0"/>
                  <a:pt x="17249" y="5722"/>
                  <a:pt x="20329" y="14302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Arc 5"/>
          <p:cNvSpPr>
            <a:spLocks/>
          </p:cNvSpPr>
          <p:nvPr/>
        </p:nvSpPr>
        <p:spPr bwMode="auto">
          <a:xfrm rot="2334890">
            <a:off x="2466996" y="2484438"/>
            <a:ext cx="914400" cy="941387"/>
          </a:xfrm>
          <a:custGeom>
            <a:avLst/>
            <a:gdLst>
              <a:gd name="G0" fmla="+- 0 0 0"/>
              <a:gd name="G1" fmla="+- 21019 0 0"/>
              <a:gd name="G2" fmla="+- 21600 0 0"/>
              <a:gd name="T0" fmla="*/ 4977 w 21600"/>
              <a:gd name="T1" fmla="*/ 0 h 22194"/>
              <a:gd name="T2" fmla="*/ 21568 w 21600"/>
              <a:gd name="T3" fmla="*/ 22194 h 22194"/>
              <a:gd name="T4" fmla="*/ 0 w 21600"/>
              <a:gd name="T5" fmla="*/ 21019 h 22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194" fill="none" extrusionOk="0">
                <a:moveTo>
                  <a:pt x="4976" y="0"/>
                </a:moveTo>
                <a:cubicBezTo>
                  <a:pt x="14719" y="2307"/>
                  <a:pt x="21600" y="11006"/>
                  <a:pt x="21600" y="21019"/>
                </a:cubicBezTo>
                <a:cubicBezTo>
                  <a:pt x="21600" y="21410"/>
                  <a:pt x="21589" y="21802"/>
                  <a:pt x="21568" y="22194"/>
                </a:cubicBezTo>
              </a:path>
              <a:path w="21600" h="22194" stroke="0" extrusionOk="0">
                <a:moveTo>
                  <a:pt x="4976" y="0"/>
                </a:moveTo>
                <a:cubicBezTo>
                  <a:pt x="14719" y="2307"/>
                  <a:pt x="21600" y="11006"/>
                  <a:pt x="21600" y="21019"/>
                </a:cubicBezTo>
                <a:cubicBezTo>
                  <a:pt x="21600" y="21410"/>
                  <a:pt x="21589" y="21802"/>
                  <a:pt x="21568" y="22194"/>
                </a:cubicBezTo>
                <a:lnTo>
                  <a:pt x="0" y="21019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2781321" y="2735263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H="1">
            <a:off x="2781321" y="3344863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Line 8"/>
          <p:cNvSpPr>
            <a:spLocks noChangeShapeType="1"/>
          </p:cNvSpPr>
          <p:nvPr/>
        </p:nvSpPr>
        <p:spPr bwMode="auto">
          <a:xfrm flipH="1">
            <a:off x="4219596" y="3040063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213121" y="1895475"/>
            <a:ext cx="9637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2405084" y="2514600"/>
            <a:ext cx="4106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405084" y="3124200"/>
            <a:ext cx="3978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4676796" y="2819400"/>
            <a:ext cx="3770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032521" y="2124075"/>
            <a:ext cx="118173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Y  Z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0  0  1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0  1  0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1  0  0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1  1  0</a:t>
            </a:r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857884" y="264318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6786578" y="2214554"/>
            <a:ext cx="71438" cy="26241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Oval 17"/>
          <p:cNvSpPr>
            <a:spLocks noChangeArrowheads="1"/>
          </p:cNvSpPr>
          <p:nvPr/>
        </p:nvSpPr>
        <p:spPr bwMode="auto">
          <a:xfrm>
            <a:off x="4067196" y="2971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sz="3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2314596" y="3838575"/>
            <a:ext cx="205376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~(X | Y)</a:t>
            </a:r>
          </a:p>
          <a:p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nor(Z,X,Y)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3143248"/>
            <a:ext cx="6143668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Exclusive-OR Gate</a:t>
            </a:r>
            <a:endParaRPr lang="en-I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500042"/>
            <a:ext cx="6143668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Exclusive-OR Gate</a:t>
            </a:r>
            <a:endParaRPr lang="en-I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453210" y="2609850"/>
            <a:ext cx="113973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Y  Z</a:t>
            </a:r>
          </a:p>
        </p:txBody>
      </p:sp>
      <p:sp>
        <p:nvSpPr>
          <p:cNvPr id="4" name="Line 125"/>
          <p:cNvSpPr>
            <a:spLocks noChangeShapeType="1"/>
          </p:cNvSpPr>
          <p:nvPr/>
        </p:nvSpPr>
        <p:spPr bwMode="auto">
          <a:xfrm>
            <a:off x="7210448" y="2546350"/>
            <a:ext cx="1587" cy="23320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26"/>
          <p:cNvSpPr>
            <a:spLocks noChangeArrowheads="1"/>
          </p:cNvSpPr>
          <p:nvPr/>
        </p:nvSpPr>
        <p:spPr bwMode="auto">
          <a:xfrm>
            <a:off x="2836885" y="2444750"/>
            <a:ext cx="89941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XOR</a:t>
            </a:r>
          </a:p>
        </p:txBody>
      </p:sp>
      <p:sp>
        <p:nvSpPr>
          <p:cNvPr id="6" name="Rectangle 127"/>
          <p:cNvSpPr>
            <a:spLocks noChangeArrowheads="1"/>
          </p:cNvSpPr>
          <p:nvPr/>
        </p:nvSpPr>
        <p:spPr bwMode="auto">
          <a:xfrm>
            <a:off x="2074885" y="2971800"/>
            <a:ext cx="28212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7" name="Rectangle 128"/>
          <p:cNvSpPr>
            <a:spLocks noChangeArrowheads="1"/>
          </p:cNvSpPr>
          <p:nvPr/>
        </p:nvSpPr>
        <p:spPr bwMode="auto">
          <a:xfrm>
            <a:off x="2074885" y="3429000"/>
            <a:ext cx="26609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8" name="Rectangle 129"/>
          <p:cNvSpPr>
            <a:spLocks noChangeArrowheads="1"/>
          </p:cNvSpPr>
          <p:nvPr/>
        </p:nvSpPr>
        <p:spPr bwMode="auto">
          <a:xfrm>
            <a:off x="4132285" y="3200400"/>
            <a:ext cx="24526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9" name="Rectangle 132"/>
          <p:cNvSpPr>
            <a:spLocks noChangeArrowheads="1"/>
          </p:cNvSpPr>
          <p:nvPr/>
        </p:nvSpPr>
        <p:spPr bwMode="auto">
          <a:xfrm>
            <a:off x="6453210" y="3294063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0 0  0</a:t>
            </a:r>
          </a:p>
        </p:txBody>
      </p:sp>
      <p:sp>
        <p:nvSpPr>
          <p:cNvPr id="10" name="Rectangle 133"/>
          <p:cNvSpPr>
            <a:spLocks noChangeArrowheads="1"/>
          </p:cNvSpPr>
          <p:nvPr/>
        </p:nvSpPr>
        <p:spPr bwMode="auto">
          <a:xfrm>
            <a:off x="6453210" y="3673475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0 1  1</a:t>
            </a:r>
          </a:p>
        </p:txBody>
      </p:sp>
      <p:sp>
        <p:nvSpPr>
          <p:cNvPr id="11" name="Rectangle 134"/>
          <p:cNvSpPr>
            <a:spLocks noChangeArrowheads="1"/>
          </p:cNvSpPr>
          <p:nvPr/>
        </p:nvSpPr>
        <p:spPr bwMode="auto">
          <a:xfrm>
            <a:off x="6453210" y="4054475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1 0  1</a:t>
            </a:r>
          </a:p>
        </p:txBody>
      </p:sp>
      <p:sp>
        <p:nvSpPr>
          <p:cNvPr id="12" name="Rectangle 135"/>
          <p:cNvSpPr>
            <a:spLocks noChangeArrowheads="1"/>
          </p:cNvSpPr>
          <p:nvPr/>
        </p:nvSpPr>
        <p:spPr bwMode="auto">
          <a:xfrm>
            <a:off x="6453210" y="4433888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1 1  0</a:t>
            </a:r>
          </a:p>
        </p:txBody>
      </p:sp>
      <p:sp>
        <p:nvSpPr>
          <p:cNvPr id="13" name="Line 136"/>
          <p:cNvSpPr>
            <a:spLocks noChangeShapeType="1"/>
          </p:cNvSpPr>
          <p:nvPr/>
        </p:nvSpPr>
        <p:spPr bwMode="auto">
          <a:xfrm>
            <a:off x="6307160" y="3097213"/>
            <a:ext cx="1550988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7"/>
          <p:cNvSpPr>
            <a:spLocks noChangeArrowheads="1"/>
          </p:cNvSpPr>
          <p:nvPr/>
        </p:nvSpPr>
        <p:spPr bwMode="auto">
          <a:xfrm>
            <a:off x="2209823" y="3924300"/>
            <a:ext cx="203594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X ^ Y</a:t>
            </a:r>
          </a:p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xor(Z,X,Y)</a:t>
            </a:r>
          </a:p>
        </p:txBody>
      </p:sp>
      <p:graphicFrame>
        <p:nvGraphicFramePr>
          <p:cNvPr id="15" name="Object 138"/>
          <p:cNvGraphicFramePr>
            <a:graphicFrameLocks noChangeAspect="1"/>
          </p:cNvGraphicFramePr>
          <p:nvPr>
            <p:ph idx="1"/>
          </p:nvPr>
        </p:nvGraphicFramePr>
        <p:xfrm>
          <a:off x="2379685" y="2971800"/>
          <a:ext cx="1652588" cy="839788"/>
        </p:xfrm>
        <a:graphic>
          <a:graphicData uri="http://schemas.openxmlformats.org/presentationml/2006/ole">
            <p:oleObj spid="_x0000_s61442" name="Visio" r:id="rId5" imgW="1652626" imgH="839724" progId="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071670" y="3071810"/>
            <a:ext cx="6143668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Exclusive-NOR Gate</a:t>
            </a:r>
            <a:endParaRPr lang="en-I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2143108" y="428604"/>
            <a:ext cx="6143668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Exclusive-NOR Gate</a:t>
            </a:r>
            <a:endParaRPr lang="en-I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349985" y="2352670"/>
            <a:ext cx="113973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Y  Z</a:t>
            </a:r>
          </a:p>
        </p:txBody>
      </p:sp>
      <p:sp>
        <p:nvSpPr>
          <p:cNvPr id="4" name="Line 120"/>
          <p:cNvSpPr>
            <a:spLocks noChangeShapeType="1"/>
          </p:cNvSpPr>
          <p:nvPr/>
        </p:nvSpPr>
        <p:spPr bwMode="auto">
          <a:xfrm>
            <a:off x="7107223" y="2289170"/>
            <a:ext cx="1587" cy="23320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21"/>
          <p:cNvSpPr>
            <a:spLocks noChangeArrowheads="1"/>
          </p:cNvSpPr>
          <p:nvPr/>
        </p:nvSpPr>
        <p:spPr bwMode="auto">
          <a:xfrm>
            <a:off x="2733660" y="2187570"/>
            <a:ext cx="125515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XNOR</a:t>
            </a:r>
          </a:p>
        </p:txBody>
      </p:sp>
      <p:sp>
        <p:nvSpPr>
          <p:cNvPr id="6" name="Rectangle 122"/>
          <p:cNvSpPr>
            <a:spLocks noChangeArrowheads="1"/>
          </p:cNvSpPr>
          <p:nvPr/>
        </p:nvSpPr>
        <p:spPr bwMode="auto">
          <a:xfrm>
            <a:off x="2124060" y="2714620"/>
            <a:ext cx="28212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7" name="Rectangle 123"/>
          <p:cNvSpPr>
            <a:spLocks noChangeArrowheads="1"/>
          </p:cNvSpPr>
          <p:nvPr/>
        </p:nvSpPr>
        <p:spPr bwMode="auto">
          <a:xfrm>
            <a:off x="2124060" y="3171820"/>
            <a:ext cx="26609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8" name="Rectangle 124"/>
          <p:cNvSpPr>
            <a:spLocks noChangeArrowheads="1"/>
          </p:cNvSpPr>
          <p:nvPr/>
        </p:nvSpPr>
        <p:spPr bwMode="auto">
          <a:xfrm>
            <a:off x="4181460" y="2943220"/>
            <a:ext cx="24526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9" name="Rectangle 126"/>
          <p:cNvSpPr>
            <a:spLocks noChangeArrowheads="1"/>
          </p:cNvSpPr>
          <p:nvPr/>
        </p:nvSpPr>
        <p:spPr bwMode="auto">
          <a:xfrm>
            <a:off x="6349985" y="3036883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0 0  1</a:t>
            </a:r>
          </a:p>
        </p:txBody>
      </p:sp>
      <p:sp>
        <p:nvSpPr>
          <p:cNvPr id="10" name="Rectangle 127"/>
          <p:cNvSpPr>
            <a:spLocks noChangeArrowheads="1"/>
          </p:cNvSpPr>
          <p:nvPr/>
        </p:nvSpPr>
        <p:spPr bwMode="auto">
          <a:xfrm>
            <a:off x="6349985" y="3416295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0 1  0</a:t>
            </a:r>
          </a:p>
        </p:txBody>
      </p:sp>
      <p:sp>
        <p:nvSpPr>
          <p:cNvPr id="11" name="Rectangle 128"/>
          <p:cNvSpPr>
            <a:spLocks noChangeArrowheads="1"/>
          </p:cNvSpPr>
          <p:nvPr/>
        </p:nvSpPr>
        <p:spPr bwMode="auto">
          <a:xfrm>
            <a:off x="6349985" y="3797295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1 0  0</a:t>
            </a:r>
          </a:p>
        </p:txBody>
      </p:sp>
      <p:sp>
        <p:nvSpPr>
          <p:cNvPr id="12" name="Rectangle 129"/>
          <p:cNvSpPr>
            <a:spLocks noChangeArrowheads="1"/>
          </p:cNvSpPr>
          <p:nvPr/>
        </p:nvSpPr>
        <p:spPr bwMode="auto">
          <a:xfrm>
            <a:off x="6349985" y="4176708"/>
            <a:ext cx="1125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1 1  1</a:t>
            </a:r>
          </a:p>
        </p:txBody>
      </p:sp>
      <p:sp>
        <p:nvSpPr>
          <p:cNvPr id="13" name="Line 130"/>
          <p:cNvSpPr>
            <a:spLocks noChangeShapeType="1"/>
          </p:cNvSpPr>
          <p:nvPr/>
        </p:nvSpPr>
        <p:spPr bwMode="auto">
          <a:xfrm>
            <a:off x="6203935" y="3028715"/>
            <a:ext cx="1550988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 sz="4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1"/>
          <p:cNvSpPr>
            <a:spLocks noChangeArrowheads="1"/>
          </p:cNvSpPr>
          <p:nvPr/>
        </p:nvSpPr>
        <p:spPr bwMode="auto">
          <a:xfrm>
            <a:off x="2106598" y="3736970"/>
            <a:ext cx="234038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~(X ^ Y)</a:t>
            </a:r>
          </a:p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= X ~^ Y</a:t>
            </a:r>
          </a:p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xnor(Z,X,Y)</a:t>
            </a:r>
          </a:p>
        </p:txBody>
      </p:sp>
      <p:graphicFrame>
        <p:nvGraphicFramePr>
          <p:cNvPr id="15" name="Object 132"/>
          <p:cNvGraphicFramePr>
            <a:graphicFrameLocks noChangeAspect="1"/>
          </p:cNvGraphicFramePr>
          <p:nvPr>
            <p:ph idx="1"/>
          </p:nvPr>
        </p:nvGraphicFramePr>
        <p:xfrm>
          <a:off x="2428860" y="2714620"/>
          <a:ext cx="1652588" cy="839788"/>
        </p:xfrm>
        <a:graphic>
          <a:graphicData uri="http://schemas.openxmlformats.org/presentationml/2006/ole">
            <p:oleObj spid="_x0000_s63490" name="Visio" r:id="rId5" imgW="1652626" imgH="839724" progId="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ChangeArrowheads="1"/>
          </p:cNvSpPr>
          <p:nvPr/>
        </p:nvSpPr>
        <p:spPr bwMode="auto">
          <a:xfrm>
            <a:off x="1714480" y="3429000"/>
            <a:ext cx="6786610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CONSUMPTION OF SYSTEM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9" y="571480"/>
            <a:ext cx="6643734" cy="71438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rgbClr val="FFFF00"/>
                </a:solidFill>
              </a:rPr>
              <a:t>Basic Theorem of Boolean Algebra</a:t>
            </a:r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7435850" y="48482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1928794" y="1857375"/>
            <a:ext cx="6529406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T1 : Properties of 0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+ A = A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A = 0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T2 : Properties of 1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+ A = 1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A = A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3143248"/>
            <a:ext cx="7043758" cy="77791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sz="3000" b="1" dirty="0" smtClean="0">
                <a:solidFill>
                  <a:schemeClr val="tx1"/>
                </a:solidFill>
              </a:rPr>
              <a:t>APPLICATION OF BOOLEAN ALGEBRA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428605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Basic Theorem of Boolean Algebra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7435850" y="48482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1428728" y="1412875"/>
            <a:ext cx="702947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T3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Commutative Law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+ B = B + A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= B A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T4 : Associate Law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+ B) + C = A + (B + C)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B) C = A (B C)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T5 : Distributive Law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(B + C) = A B + A C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+ (B C) = (A + B) (A + C)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(c) A+A’B =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A+B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7435850" y="48482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357290" y="2041525"/>
            <a:ext cx="710091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T6 : </a:t>
            </a:r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Indempotence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(Identity ) Law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+ A = A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A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2"/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T7 : Absorption (</a:t>
            </a:r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Redundance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Law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+ A B = A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(A + B) = A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428605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Basic Theorem of Boolean Algebra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285852" y="1828800"/>
            <a:ext cx="717234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/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T8 : Complementary Law</a:t>
            </a:r>
          </a:p>
          <a:p>
            <a:pPr marL="800100" lvl="1" indent="-342900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X+X’=1</a:t>
            </a:r>
          </a:p>
          <a:p>
            <a:pPr marL="800100" lvl="1" indent="-342900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X.X’=0</a:t>
            </a:r>
          </a:p>
          <a:p>
            <a:pPr marL="342900" indent="-342900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T9 : Involution</a:t>
            </a:r>
          </a:p>
          <a:p>
            <a:pPr marL="800100" lvl="1" indent="-342900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 x’’   = x</a:t>
            </a:r>
          </a:p>
          <a:p>
            <a:pPr marL="342900" indent="-342900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T10 : De Morgan's Theorem </a:t>
            </a:r>
          </a:p>
          <a:p>
            <a:pPr marL="800100" lvl="1" indent="-342900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(X+Y)’=X’.Y’ </a:t>
            </a:r>
          </a:p>
          <a:p>
            <a:pPr marL="800100" lvl="1" indent="-342900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(b) (X.Y)’=X’+Y’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8" y="428605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Basic Theorem of Boolean Algebra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3357562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Morgan's Theorem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428604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Morgan's Theorem 1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De Morgan Theorem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2643182"/>
            <a:ext cx="4776750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5" name="Group 14"/>
          <p:cNvGrpSpPr/>
          <p:nvPr/>
        </p:nvGrpSpPr>
        <p:grpSpPr>
          <a:xfrm>
            <a:off x="1643042" y="1428736"/>
            <a:ext cx="4857784" cy="584775"/>
            <a:chOff x="1643042" y="1428736"/>
            <a:chExt cx="4857784" cy="584775"/>
          </a:xfrm>
        </p:grpSpPr>
        <p:sp>
          <p:nvSpPr>
            <p:cNvPr id="4" name="Rectangle 3"/>
            <p:cNvSpPr/>
            <p:nvPr/>
          </p:nvSpPr>
          <p:spPr>
            <a:xfrm>
              <a:off x="1643042" y="1428736"/>
              <a:ext cx="48577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Theorem 1  A . B = A + B</a:t>
              </a:r>
              <a:endParaRPr lang="en-I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3757154" y="1472278"/>
              <a:ext cx="714380" cy="119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41587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78631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428604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Morgan's Theorem 1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55298" name="Picture 2" descr="C:\Users\AdmOfficer\Desktop\dtherom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2000240"/>
            <a:ext cx="7295080" cy="4429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/>
          <p:cNvGrpSpPr/>
          <p:nvPr/>
        </p:nvGrpSpPr>
        <p:grpSpPr>
          <a:xfrm>
            <a:off x="1643042" y="1285860"/>
            <a:ext cx="4857784" cy="584775"/>
            <a:chOff x="1643042" y="1428736"/>
            <a:chExt cx="4857784" cy="584775"/>
          </a:xfrm>
        </p:grpSpPr>
        <p:sp>
          <p:nvSpPr>
            <p:cNvPr id="7" name="Rectangle 6"/>
            <p:cNvSpPr/>
            <p:nvPr/>
          </p:nvSpPr>
          <p:spPr>
            <a:xfrm>
              <a:off x="1643042" y="1428736"/>
              <a:ext cx="48577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Theorem 1  A . B = A + B</a:t>
              </a:r>
              <a:endParaRPr lang="en-I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757154" y="1472278"/>
              <a:ext cx="714380" cy="119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41587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78631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428604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Morgan's Theorem 1 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56322" name="Picture 2" descr="De Morgan Theorem 1 Verification Tab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2500306"/>
            <a:ext cx="6548780" cy="36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oup 6"/>
          <p:cNvGrpSpPr/>
          <p:nvPr/>
        </p:nvGrpSpPr>
        <p:grpSpPr>
          <a:xfrm>
            <a:off x="1643042" y="1428736"/>
            <a:ext cx="4857784" cy="584775"/>
            <a:chOff x="1643042" y="1428736"/>
            <a:chExt cx="4857784" cy="584775"/>
          </a:xfrm>
        </p:grpSpPr>
        <p:sp>
          <p:nvSpPr>
            <p:cNvPr id="8" name="Rectangle 7"/>
            <p:cNvSpPr/>
            <p:nvPr/>
          </p:nvSpPr>
          <p:spPr>
            <a:xfrm>
              <a:off x="1643042" y="1428736"/>
              <a:ext cx="48577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Theorem 1  A . B = A + B</a:t>
              </a:r>
              <a:endParaRPr lang="en-I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757154" y="1472278"/>
              <a:ext cx="714380" cy="119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1587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78631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3143248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Morgan's Theorem  2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2285984" y="4214818"/>
            <a:ext cx="4857784" cy="584775"/>
            <a:chOff x="1643042" y="1428736"/>
            <a:chExt cx="4857784" cy="584775"/>
          </a:xfrm>
        </p:grpSpPr>
        <p:sp>
          <p:nvSpPr>
            <p:cNvPr id="8" name="Rectangle 7"/>
            <p:cNvSpPr/>
            <p:nvPr/>
          </p:nvSpPr>
          <p:spPr>
            <a:xfrm>
              <a:off x="1643042" y="1428736"/>
              <a:ext cx="48577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Theorem 1  A + B = A . B</a:t>
              </a:r>
              <a:endParaRPr lang="en-I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757154" y="1472278"/>
              <a:ext cx="714380" cy="119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1587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78631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428604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Morgan's Theorem  2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57346" name="Picture 2" descr="De Morgan Theorem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3071810"/>
            <a:ext cx="4356739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2" name="Group 6"/>
          <p:cNvGrpSpPr/>
          <p:nvPr/>
        </p:nvGrpSpPr>
        <p:grpSpPr>
          <a:xfrm>
            <a:off x="1928794" y="1571612"/>
            <a:ext cx="4857784" cy="584775"/>
            <a:chOff x="1643042" y="1428736"/>
            <a:chExt cx="4857784" cy="584775"/>
          </a:xfrm>
        </p:grpSpPr>
        <p:sp>
          <p:nvSpPr>
            <p:cNvPr id="13" name="Rectangle 12"/>
            <p:cNvSpPr/>
            <p:nvPr/>
          </p:nvSpPr>
          <p:spPr>
            <a:xfrm>
              <a:off x="1643042" y="1428736"/>
              <a:ext cx="48577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Theorem 2  A + B = A . B</a:t>
              </a:r>
              <a:endParaRPr lang="en-I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757154" y="1472278"/>
              <a:ext cx="714380" cy="119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1587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857752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428604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Morgan's Theorem  2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1928794" y="1571612"/>
            <a:ext cx="4857784" cy="584775"/>
            <a:chOff x="1643042" y="1428736"/>
            <a:chExt cx="4857784" cy="584775"/>
          </a:xfrm>
        </p:grpSpPr>
        <p:sp>
          <p:nvSpPr>
            <p:cNvPr id="13" name="Rectangle 12"/>
            <p:cNvSpPr/>
            <p:nvPr/>
          </p:nvSpPr>
          <p:spPr>
            <a:xfrm>
              <a:off x="1643042" y="1428736"/>
              <a:ext cx="48577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Theorem 2  A + B = A . B</a:t>
              </a:r>
              <a:endParaRPr lang="en-I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757154" y="1472278"/>
              <a:ext cx="714380" cy="119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1587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857752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58370" name="Picture 2" descr="De Morgan Theorem 2 Diagra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2571744"/>
            <a:ext cx="5072098" cy="37950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22195"/>
            <a:ext cx="7043758" cy="77791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sz="3000" b="1" dirty="0" smtClean="0">
                <a:solidFill>
                  <a:schemeClr val="tx1"/>
                </a:solidFill>
              </a:rPr>
              <a:t>APPLICATION OF BOOLEAN ALGEBRA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443835"/>
            <a:ext cx="7615262" cy="519987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used to perform the logical operations in digital computer.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digital computer True represent by ‘1’ (high volt) and False represent by ‘0’ (low volt)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operations are performed by logical operators. The fundamental logical operators are: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1.	AND (conjunction)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2.	OR (disjunction)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3.	NOT (negation/complement)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428604"/>
            <a:ext cx="7143744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Morgan's Theorem  2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1928794" y="1571612"/>
            <a:ext cx="4857784" cy="584775"/>
            <a:chOff x="1643042" y="1428736"/>
            <a:chExt cx="4857784" cy="584775"/>
          </a:xfrm>
        </p:grpSpPr>
        <p:sp>
          <p:nvSpPr>
            <p:cNvPr id="13" name="Rectangle 12"/>
            <p:cNvSpPr/>
            <p:nvPr/>
          </p:nvSpPr>
          <p:spPr>
            <a:xfrm>
              <a:off x="1643042" y="1428736"/>
              <a:ext cx="485778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N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Theorem 2  A + B = A . B</a:t>
              </a:r>
              <a:endParaRPr lang="en-I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757154" y="1472278"/>
              <a:ext cx="714380" cy="119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15874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29190" y="1500174"/>
              <a:ext cx="35719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60418" name="Picture 2" descr="De Morgan Theorem 2 Verification Tab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7" y="2571744"/>
            <a:ext cx="6420373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56" y="3000372"/>
            <a:ext cx="6500859" cy="67784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n-US" sz="3400" b="1" dirty="0" smtClean="0">
                <a:solidFill>
                  <a:schemeClr val="bg1"/>
                </a:solidFill>
              </a:rPr>
              <a:t>CLASS TEST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3000372"/>
            <a:ext cx="6643734" cy="1143008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en-US" sz="44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4400" b="1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222195"/>
            <a:ext cx="7115196" cy="70647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AND operator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1443835"/>
            <a:ext cx="7400948" cy="3918803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performs logical multiplication and denoted by (.) dot.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	Y	X.Y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0	1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1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1	1	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222195"/>
            <a:ext cx="7115196" cy="63503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operator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71604" y="1428736"/>
            <a:ext cx="7400948" cy="3918803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performs logical addition and denoted by (+) plus.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X	Y	X+Y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0	0	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0	1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	0	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	1	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04" y="222195"/>
            <a:ext cx="7115196" cy="70647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b="1" dirty="0" smtClean="0">
                <a:solidFill>
                  <a:srgbClr val="660033"/>
                </a:solidFill>
              </a:rPr>
              <a:t>NOT operator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71604" y="1443835"/>
            <a:ext cx="7286676" cy="3918803"/>
          </a:xfrm>
        </p:spPr>
        <p:txBody>
          <a:bodyPr>
            <a:noAutofit/>
          </a:bodyPr>
          <a:lstStyle/>
          <a:p>
            <a:pPr algn="just" eaLnBrk="1" hangingPunct="1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It performs logical negation and denoted by (-) bar. It operates on single variable.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X	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(means complement of 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0	1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1	0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357554" y="3500438"/>
            <a:ext cx="4572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222195"/>
            <a:ext cx="7215238" cy="77791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71604" y="1443835"/>
            <a:ext cx="7215238" cy="3918803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table is a table that contains all possible values of logical variables/statements in a Boolean expression.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No. of possible combination =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where n=number of variables used in a Boolean expression.</a:t>
            </a:r>
            <a:endParaRPr lang="en-US" sz="3200" b="1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7620</TotalTime>
  <Words>891</Words>
  <Application>Microsoft Office PowerPoint</Application>
  <PresentationFormat>On-screen Show (4:3)</PresentationFormat>
  <Paragraphs>277</Paragraphs>
  <Slides>52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Office Theme</vt:lpstr>
      <vt:lpstr>Visio</vt:lpstr>
      <vt:lpstr>CHAPTER – 03 BOOLEAN ALGEBRA</vt:lpstr>
      <vt:lpstr>INTRODUCTION</vt:lpstr>
      <vt:lpstr>INTRODUCTION</vt:lpstr>
      <vt:lpstr>APPLICATION OF BOOLEAN ALGEBRA</vt:lpstr>
      <vt:lpstr>APPLICATION OF BOOLEAN ALGEBRA</vt:lpstr>
      <vt:lpstr>AND operator</vt:lpstr>
      <vt:lpstr>OR operator</vt:lpstr>
      <vt:lpstr>NOT operator</vt:lpstr>
      <vt:lpstr>Truth Table</vt:lpstr>
      <vt:lpstr>Truth Table</vt:lpstr>
      <vt:lpstr>Tautology &amp; Fallacy</vt:lpstr>
      <vt:lpstr>Tautology &amp; Fallacy</vt:lpstr>
      <vt:lpstr>Exercise</vt:lpstr>
      <vt:lpstr>Implementation</vt:lpstr>
      <vt:lpstr>Logic Gate</vt:lpstr>
      <vt:lpstr>Logic Gate</vt:lpstr>
      <vt:lpstr>AND gate</vt:lpstr>
      <vt:lpstr>AND gate</vt:lpstr>
      <vt:lpstr>OR gate</vt:lpstr>
      <vt:lpstr>OR gate</vt:lpstr>
      <vt:lpstr>NOT gate</vt:lpstr>
      <vt:lpstr>NOT gate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Basic Theorem of Boolean Algebra</vt:lpstr>
      <vt:lpstr>Basic Theorem of Boolean Algebra</vt:lpstr>
      <vt:lpstr>Basic Theorem of Boolean Algebra</vt:lpstr>
      <vt:lpstr>Basic Theorem of Boolean Algebra</vt:lpstr>
      <vt:lpstr>De Morgan's Theorem</vt:lpstr>
      <vt:lpstr>De Morgan's Theorem 1</vt:lpstr>
      <vt:lpstr>De Morgan's Theorem 1</vt:lpstr>
      <vt:lpstr>De Morgan's Theorem 1 </vt:lpstr>
      <vt:lpstr>De Morgan's Theorem  2</vt:lpstr>
      <vt:lpstr>De Morgan's Theorem  2</vt:lpstr>
      <vt:lpstr>De Morgan's Theorem  2</vt:lpstr>
      <vt:lpstr>De Morgan's Theorem  2</vt:lpstr>
      <vt:lpstr>CLASS TEST</vt:lpstr>
      <vt:lpstr>Thank 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HM</cp:lastModifiedBy>
  <cp:revision>780</cp:revision>
  <dcterms:created xsi:type="dcterms:W3CDTF">2013-08-21T19:17:07Z</dcterms:created>
  <dcterms:modified xsi:type="dcterms:W3CDTF">2020-05-08T17:51:41Z</dcterms:modified>
</cp:coreProperties>
</file>